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8"/>
  </p:notesMasterIdLst>
  <p:sldIdLst>
    <p:sldId id="256" r:id="rId2"/>
    <p:sldId id="272" r:id="rId3"/>
    <p:sldId id="257" r:id="rId4"/>
    <p:sldId id="258" r:id="rId5"/>
    <p:sldId id="260" r:id="rId6"/>
    <p:sldId id="27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D3D65-C778-4AF4-B42A-B569D647B74A}" type="datetimeFigureOut">
              <a:rPr lang="es-ES" smtClean="0"/>
              <a:pPr/>
              <a:t>14/02/2012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EB4F0-5EC8-46D7-8D83-A0F4EEB57A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EB4F0-5EC8-46D7-8D83-A0F4EEB57AE5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4C898-4F88-4934-9603-BECEEFFA484B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8AAA561-C603-4695-A014-B780B5D38FA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9F33-F6A6-4D6C-A36E-FE6389892584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1934-142F-4A09-88FD-981CFAB53072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B64D-3622-4CAD-B525-50E818F5ABEA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444D-200A-41A1-9B20-167BE025CFE9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8AAA561-C603-4695-A014-B780B5D38FA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7054-39A7-4C8E-9E32-5321B3CD325B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CE3D7-9807-4408-A620-4951D400F2BD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BA21-67C3-44AC-BA94-122C958405A4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EA33-8841-4616-9C2C-DC2F596659C1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B0B7-2619-4EA4-9AEB-AFEABBA05FE4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2032-57B7-49B7-B2BF-3E69A12E4639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8AAA561-C603-4695-A014-B780B5D38FA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052454-41CB-4B90-B204-0ACFA4465899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8AAA561-C603-4695-A014-B780B5D38FA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aciamon.ca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Manel.lopez@uab" TargetMode="External"/><Relationship Id="rId4" Type="http://schemas.openxmlformats.org/officeDocument/2006/relationships/hyperlink" Target="http://www.universcat.eu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zeUvEB-rDl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ieoxbD_gprw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388840"/>
          </a:xfrm>
        </p:spPr>
        <p:txBody>
          <a:bodyPr>
            <a:normAutofit fontScale="32500" lnSpcReduction="20000"/>
          </a:bodyPr>
          <a:lstStyle/>
          <a:p>
            <a:r>
              <a:rPr lang="es-ES" sz="7000" dirty="0" err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Manel</a:t>
            </a:r>
            <a:r>
              <a:rPr lang="es-ES" sz="70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 López</a:t>
            </a:r>
          </a:p>
          <a:p>
            <a:r>
              <a:rPr lang="es-ES" sz="7000" dirty="0" err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Professor</a:t>
            </a:r>
            <a:r>
              <a:rPr lang="es-ES" sz="70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s-ES" sz="7000" dirty="0" err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emèrit</a:t>
            </a:r>
            <a:r>
              <a:rPr lang="es-ES" sz="70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 UAB, periodista</a:t>
            </a:r>
          </a:p>
          <a:p>
            <a:r>
              <a:rPr lang="es-ES" sz="70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Director de</a:t>
            </a:r>
            <a:r>
              <a:rPr lang="es-ES" sz="7000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  </a:t>
            </a:r>
            <a:r>
              <a:rPr lang="es-ES" sz="7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  <a:hlinkClick r:id="rId3"/>
              </a:rPr>
              <a:t>http://www.graciamon.cat/</a:t>
            </a:r>
            <a:endParaRPr lang="es-ES" sz="70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s-ES" sz="7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¡</a:t>
            </a:r>
          </a:p>
          <a:p>
            <a:r>
              <a:rPr lang="es-ES" sz="7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  <a:hlinkClick r:id="rId4"/>
              </a:rPr>
              <a:t>http://www. www.universcat.eu</a:t>
            </a:r>
            <a:endParaRPr lang="es-ES" sz="70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es-ES" dirty="0" smtClean="0">
              <a:solidFill>
                <a:srgbClr val="FFFF00"/>
              </a:solidFill>
            </a:endParaRPr>
          </a:p>
          <a:p>
            <a:r>
              <a:rPr lang="es-ES" sz="74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  <a:hlinkClick r:id="rId5"/>
              </a:rPr>
              <a:t>Manel.lopez@uab</a:t>
            </a:r>
            <a:r>
              <a:rPr lang="es-ES" sz="74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.cat</a:t>
            </a:r>
            <a:endParaRPr lang="es-ES" sz="74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4800" dirty="0" err="1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Corresponsals</a:t>
            </a:r>
            <a:r>
              <a:rPr lang="es-ES" sz="4800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, </a:t>
            </a:r>
            <a:r>
              <a:rPr lang="es-ES" sz="4800" dirty="0" err="1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qui</a:t>
            </a:r>
            <a:r>
              <a:rPr lang="es-ES" sz="4800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 i per a </a:t>
            </a:r>
            <a:r>
              <a:rPr lang="es-ES" sz="4800" dirty="0" err="1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què</a:t>
            </a:r>
            <a:r>
              <a:rPr lang="es-ES" sz="4800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, ¿</a:t>
            </a:r>
            <a:r>
              <a:rPr lang="es-ES" sz="4800" dirty="0" err="1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hi</a:t>
            </a:r>
            <a:r>
              <a:rPr lang="es-ES" sz="4800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 ha </a:t>
            </a:r>
            <a:r>
              <a:rPr lang="es-ES" sz="4800" dirty="0" err="1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negoci</a:t>
            </a:r>
            <a:r>
              <a:rPr lang="es-ES" sz="4800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?</a:t>
            </a:r>
            <a:endParaRPr lang="es-ES" sz="4800" dirty="0">
              <a:solidFill>
                <a:srgbClr val="FFFF00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3"/>
          </a:xfrm>
        </p:spPr>
        <p:txBody>
          <a:bodyPr>
            <a:normAutofit/>
          </a:bodyPr>
          <a:lstStyle/>
          <a:p>
            <a:pPr algn="ctr"/>
            <a:r>
              <a:rPr lang="ca-E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ca-E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Les estratègies</a:t>
            </a:r>
            <a:endParaRPr lang="ca-ES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body" idx="1"/>
          </p:nvPr>
        </p:nvSpPr>
        <p:spPr>
          <a:xfrm>
            <a:off x="722313" y="2060848"/>
            <a:ext cx="7772400" cy="4032448"/>
          </a:xfrm>
        </p:spPr>
        <p:txBody>
          <a:bodyPr>
            <a:normAutofit fontScale="77500" lnSpcReduction="20000"/>
          </a:bodyPr>
          <a:lstStyle/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Acreditació davant de persones i Institucions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Pacte de fiabilitat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Establir rondes de seguiment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Pacte de reserva (</a:t>
            </a:r>
            <a:r>
              <a:rPr lang="ca-ES" sz="3200" dirty="0" err="1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off</a:t>
            </a:r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a-ES" sz="3200" dirty="0" err="1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the</a:t>
            </a:r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 record)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Triangulació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Tractament de la documentació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Infiltració /</a:t>
            </a:r>
            <a:r>
              <a:rPr lang="ca-ES" sz="3200" dirty="0" err="1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mimetització</a:t>
            </a:r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/ caracterització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Gravacions ocultes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Seguiment i espionatge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Fugir de la “camarilla”</a:t>
            </a:r>
            <a:endParaRPr lang="ca-ES" sz="3200" dirty="0">
              <a:solidFill>
                <a:schemeClr val="accent1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A3BC-5EC9-491B-852F-9B485397FCF6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260649"/>
            <a:ext cx="77724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ca-ES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Qui és més important com a font?</a:t>
            </a:r>
            <a:endParaRPr lang="ca-ES" b="1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body" idx="1"/>
          </p:nvPr>
        </p:nvSpPr>
        <p:spPr>
          <a:xfrm>
            <a:off x="722313" y="1484784"/>
            <a:ext cx="7772400" cy="504056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ca-ES" sz="2800" b="1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La persona que pren decisions (l’alcalde)</a:t>
            </a:r>
          </a:p>
          <a:p>
            <a:pPr marL="457200" indent="-457200">
              <a:buFont typeface="+mj-lt"/>
              <a:buAutoNum type="arabicPeriod"/>
            </a:pPr>
            <a:r>
              <a:rPr lang="ca-ES" sz="2800" b="1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El secretari municipal (o de l’entitat corresponent)</a:t>
            </a:r>
          </a:p>
          <a:p>
            <a:pPr marL="457200" indent="-457200">
              <a:buFont typeface="+mj-lt"/>
              <a:buAutoNum type="arabicPeriod"/>
            </a:pPr>
            <a:r>
              <a:rPr lang="ca-ES" sz="2800" b="1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La persona que està prop de qui pren decisions (la seva secretària, el seu cap de gabinet...)</a:t>
            </a:r>
          </a:p>
          <a:p>
            <a:pPr marL="457200" indent="-457200">
              <a:buFont typeface="+mj-lt"/>
              <a:buAutoNum type="arabicPeriod"/>
            </a:pPr>
            <a:r>
              <a:rPr lang="ca-ES" sz="2800" b="1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La persona que treballa amb qui pren decisions (xofer, cambrers, escoltes...)</a:t>
            </a:r>
          </a:p>
          <a:p>
            <a:pPr marL="457200" indent="-457200">
              <a:buFont typeface="+mj-lt"/>
              <a:buAutoNum type="arabicPeriod"/>
            </a:pPr>
            <a:r>
              <a:rPr lang="ca-ES" sz="2800" b="1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Responsables sindicals de la institució</a:t>
            </a:r>
          </a:p>
          <a:p>
            <a:pPr marL="457200" indent="-457200">
              <a:buFont typeface="+mj-lt"/>
              <a:buAutoNum type="arabicPeriod"/>
            </a:pPr>
            <a:r>
              <a:rPr lang="ca-ES" sz="2800" b="1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Caps de l’oposició</a:t>
            </a:r>
          </a:p>
          <a:p>
            <a:pPr marL="457200" indent="-457200">
              <a:buFont typeface="+mj-lt"/>
              <a:buAutoNum type="arabicPeriod"/>
            </a:pPr>
            <a:r>
              <a:rPr lang="ca-ES" sz="2800" b="1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Amics/amigues dels caps de l’oposició</a:t>
            </a:r>
          </a:p>
          <a:p>
            <a:endParaRPr lang="ca-ES" dirty="0" smtClean="0"/>
          </a:p>
          <a:p>
            <a:endParaRPr lang="ca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F806-73B7-4C88-B784-25EFF80E2F7A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260649"/>
            <a:ext cx="7772400" cy="1224136"/>
          </a:xfrm>
        </p:spPr>
        <p:txBody>
          <a:bodyPr>
            <a:normAutofit/>
          </a:bodyPr>
          <a:lstStyle/>
          <a:p>
            <a:pPr algn="ctr"/>
            <a:r>
              <a:rPr lang="ca-E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L’agenda de fonts</a:t>
            </a:r>
            <a:endParaRPr lang="ca-ES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body" idx="1"/>
          </p:nvPr>
        </p:nvSpPr>
        <p:spPr>
          <a:xfrm>
            <a:off x="722313" y="1628800"/>
            <a:ext cx="7772400" cy="4896544"/>
          </a:xfrm>
        </p:spPr>
        <p:txBody>
          <a:bodyPr>
            <a:normAutofit/>
          </a:bodyPr>
          <a:lstStyle/>
          <a:p>
            <a:r>
              <a:rPr lang="ca-ES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Les agendes: personal, de la secció, del mitjà</a:t>
            </a:r>
          </a:p>
          <a:p>
            <a:endParaRPr lang="ca-ES" dirty="0" smtClean="0">
              <a:solidFill>
                <a:schemeClr val="accent1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Font typeface="+mj-lt"/>
              <a:buAutoNum type="arabicPeriod"/>
            </a:pPr>
            <a:r>
              <a:rPr lang="ca-ES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La personal és intransferible i ens farà millorar professionalment</a:t>
            </a:r>
          </a:p>
          <a:p>
            <a:pPr marL="777240" lvl="1" indent="-457200">
              <a:buFont typeface="+mj-lt"/>
              <a:buAutoNum type="arabicPeriod"/>
            </a:pPr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Al telèfon</a:t>
            </a:r>
          </a:p>
          <a:p>
            <a:pPr marL="777240" lvl="1" indent="-457200">
              <a:buFont typeface="+mj-lt"/>
              <a:buAutoNum type="arabicPeriod"/>
            </a:pPr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A l’ordinador</a:t>
            </a:r>
          </a:p>
          <a:p>
            <a:pPr marL="777240" lvl="1" indent="-457200">
              <a:buFont typeface="+mj-lt"/>
              <a:buAutoNum type="arabicPeriod"/>
            </a:pPr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Al núvol (</a:t>
            </a:r>
            <a:r>
              <a:rPr lang="ca-ES" sz="2400" dirty="0" err="1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p.e</a:t>
            </a:r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. </a:t>
            </a:r>
            <a:r>
              <a:rPr lang="ca-ES" sz="2400" dirty="0" err="1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Drop</a:t>
            </a:r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 box)</a:t>
            </a:r>
          </a:p>
          <a:p>
            <a:pPr marL="457200" indent="-457200">
              <a:buFont typeface="+mj-lt"/>
              <a:buAutoNum type="arabicPeriod"/>
            </a:pPr>
            <a:r>
              <a:rPr lang="ca-ES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La de la secció és comuna i té les dades bàsiques</a:t>
            </a:r>
          </a:p>
          <a:p>
            <a:pPr marL="457200" indent="-457200">
              <a:buFont typeface="+mj-lt"/>
              <a:buAutoNum type="arabicPeriod"/>
            </a:pPr>
            <a:r>
              <a:rPr lang="ca-ES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La del mitjà és general, però l’enriquirem</a:t>
            </a:r>
          </a:p>
          <a:p>
            <a:pPr marL="457200" indent="-457200" algn="ctr"/>
            <a:r>
              <a:rPr lang="ca-ES" u="sng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Dades de la font: </a:t>
            </a:r>
            <a:r>
              <a:rPr lang="ca-ES" u="sng" dirty="0" err="1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telefs</a:t>
            </a:r>
            <a:r>
              <a:rPr lang="ca-ES" u="sng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. Personal, domicili, despatx, amics, adreces oficials i particulars...</a:t>
            </a:r>
            <a:endParaRPr lang="ca-ES" u="sng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2D4D0-7285-4D74-BEFC-24D55AD51BF3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260648"/>
            <a:ext cx="7772400" cy="1584175"/>
          </a:xfrm>
        </p:spPr>
        <p:txBody>
          <a:bodyPr>
            <a:normAutofit/>
          </a:bodyPr>
          <a:lstStyle/>
          <a:p>
            <a:pPr algn="ctr"/>
            <a:r>
              <a:rPr lang="ca-E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L’agenda de previsions</a:t>
            </a:r>
            <a:br>
              <a:rPr lang="ca-E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</a:br>
            <a:r>
              <a:rPr lang="ca-E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(absolutament personal) </a:t>
            </a:r>
            <a:endParaRPr lang="ca-ES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3761382"/>
          </a:xfrm>
        </p:spPr>
        <p:txBody>
          <a:bodyPr>
            <a:normAutofit fontScale="92500" lnSpcReduction="10000"/>
          </a:bodyPr>
          <a:lstStyle/>
          <a:p>
            <a:r>
              <a:rPr lang="ca-ES" sz="40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	Serveix per mantenir la continuïtat dels fets que es convertiran en notícia</a:t>
            </a:r>
          </a:p>
          <a:p>
            <a:r>
              <a:rPr lang="ca-ES" sz="40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	Cada promesa, a l’agenda</a:t>
            </a:r>
          </a:p>
          <a:p>
            <a:r>
              <a:rPr lang="ca-ES" sz="40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	Cada compromís, a l’agenda</a:t>
            </a:r>
          </a:p>
          <a:p>
            <a:r>
              <a:rPr lang="ca-ES" sz="40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	Cada pista, a l’agenda </a:t>
            </a:r>
            <a:r>
              <a:rPr lang="ca-ES" sz="26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(</a:t>
            </a:r>
            <a:r>
              <a:rPr lang="ca-ES" sz="2600" dirty="0" err="1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google</a:t>
            </a:r>
            <a:r>
              <a:rPr lang="ca-ES" sz="26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 calendar serveix...)</a:t>
            </a:r>
            <a:endParaRPr lang="ca-ES" sz="2600" dirty="0">
              <a:solidFill>
                <a:schemeClr val="accent1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A635-D608-4DFE-8B39-F31A16AEDD60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0"/>
            <a:ext cx="7772400" cy="2053927"/>
          </a:xfrm>
        </p:spPr>
        <p:txBody>
          <a:bodyPr>
            <a:normAutofit/>
          </a:bodyPr>
          <a:lstStyle/>
          <a:p>
            <a:pPr algn="ctr"/>
            <a:r>
              <a:rPr lang="ca-E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Perquè ens contractaran per ser corresponsal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type="body" idx="1"/>
          </p:nvPr>
        </p:nvSpPr>
        <p:spPr>
          <a:xfrm>
            <a:off x="722313" y="1988840"/>
            <a:ext cx="7772400" cy="4392488"/>
          </a:xfrm>
        </p:spPr>
        <p:txBody>
          <a:bodyPr>
            <a:normAutofit fontScale="92500" lnSpcReduction="10000"/>
          </a:bodyPr>
          <a:lstStyle/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Per la nostra capacitat  i responsabilitat personal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Per la nostra preparació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Per la nostra agenda de contactes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Per la nostra capacitat de dominar els temes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Per la nostra disponibilitat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Per la nostra capacitat tècnica i tecnològica</a:t>
            </a:r>
            <a:endParaRPr lang="ca-ES" sz="3200" dirty="0">
              <a:solidFill>
                <a:schemeClr val="accent1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7B99-43DA-4FD8-AB5B-C364FBAB738A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676300"/>
          </a:xfrm>
        </p:spPr>
        <p:txBody>
          <a:bodyPr>
            <a:noAutofit/>
          </a:bodyPr>
          <a:lstStyle/>
          <a:p>
            <a:pPr algn="ctr"/>
            <a:r>
              <a:rPr lang="ca-ES" sz="4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Quin és el nostre futur?</a:t>
            </a:r>
            <a:br>
              <a:rPr lang="ca-ES" sz="4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</a:br>
            <a:endParaRPr lang="ca-ES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type="body" idx="1"/>
          </p:nvPr>
        </p:nvSpPr>
        <p:spPr>
          <a:xfrm>
            <a:off x="755576" y="1340768"/>
            <a:ext cx="7772400" cy="4896544"/>
          </a:xfrm>
        </p:spPr>
        <p:txBody>
          <a:bodyPr>
            <a:noAutofit/>
          </a:bodyPr>
          <a:lstStyle/>
          <a:p>
            <a:r>
              <a:rPr lang="ca-ES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Oblidem-nos del tipus de corresponsal tradicional</a:t>
            </a:r>
          </a:p>
          <a:p>
            <a:r>
              <a:rPr lang="ca-ES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El camí és estar oberts i tenir diverses vies obertes</a:t>
            </a:r>
          </a:p>
          <a:p>
            <a:endParaRPr lang="ca-ES" dirty="0" smtClean="0">
              <a:solidFill>
                <a:schemeClr val="accent1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lvl="1"/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Es pot ser corresponsal de diversos mitjans</a:t>
            </a:r>
          </a:p>
          <a:p>
            <a:pPr lvl="1"/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Hem de passar de ser periodistes a comunicadors</a:t>
            </a:r>
          </a:p>
          <a:p>
            <a:pPr lvl="1"/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Podem generar notícies per a consum específic</a:t>
            </a:r>
          </a:p>
          <a:p>
            <a:pPr lvl="1"/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D’un sol fet periodístic podem treure diferents produccions per a diferents mitjans</a:t>
            </a:r>
          </a:p>
          <a:p>
            <a:pPr lvl="1"/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Un sol fet periodístic pot generar 2,3 o 4 productes</a:t>
            </a:r>
          </a:p>
          <a:p>
            <a:pPr lvl="1"/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Cal treballar dins de col·lectius elàstics, de diferent volumetria, ajudant-nos: fem pactes de col·laboració</a:t>
            </a:r>
            <a:endParaRPr lang="ca-ES" sz="2400" dirty="0">
              <a:solidFill>
                <a:schemeClr val="accent1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8CDF-E270-4472-8483-CEFBBE184B37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964904"/>
          </a:xfrm>
        </p:spPr>
        <p:txBody>
          <a:bodyPr>
            <a:normAutofit fontScale="92500"/>
          </a:bodyPr>
          <a:lstStyle/>
          <a:p>
            <a:pPr algn="ctr"/>
            <a:r>
              <a:rPr lang="ca-ES" sz="4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La Maruja va generar 200.000 entrades, que podrien representar 20.000€, ¿els volem?</a:t>
            </a:r>
            <a:endParaRPr lang="ca-ES" sz="48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b="1" dirty="0" smtClean="0">
                <a:latin typeface="Aharoni" pitchFamily="2" charset="-79"/>
                <a:cs typeface="Aharoni" pitchFamily="2" charset="-79"/>
              </a:rPr>
              <a:t>El futur no és dels que esperen</a:t>
            </a:r>
            <a:endParaRPr lang="ca-ES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620688"/>
            <a:ext cx="7772400" cy="4968552"/>
          </a:xfrm>
        </p:spPr>
        <p:txBody>
          <a:bodyPr>
            <a:noAutofit/>
          </a:bodyPr>
          <a:lstStyle/>
          <a:p>
            <a:pPr algn="ctr"/>
            <a:r>
              <a:rPr lang="ca-ES" sz="8800" dirty="0" smtClean="0">
                <a:solidFill>
                  <a:schemeClr val="accent4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Alerta: </a:t>
            </a:r>
            <a:br>
              <a:rPr lang="ca-ES" sz="8800" dirty="0" smtClean="0">
                <a:solidFill>
                  <a:schemeClr val="accent4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ca-ES" sz="8800" dirty="0" smtClean="0">
                <a:solidFill>
                  <a:schemeClr val="accent4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El 80% de les fonts </a:t>
            </a:r>
            <a:r>
              <a:rPr lang="ca-ES" sz="8800" smtClean="0">
                <a:solidFill>
                  <a:schemeClr val="accent4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son oficials</a:t>
            </a:r>
            <a:br>
              <a:rPr lang="ca-ES" sz="8800" smtClean="0">
                <a:solidFill>
                  <a:schemeClr val="accent4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ca-ES" sz="8800" smtClean="0">
                <a:solidFill>
                  <a:schemeClr val="accent4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a-ES" sz="2400" dirty="0" smtClean="0">
                <a:solidFill>
                  <a:schemeClr val="accent4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(alguna cosa falla)</a:t>
            </a:r>
            <a:endParaRPr lang="ca-ES" sz="2400" dirty="0">
              <a:solidFill>
                <a:schemeClr val="accent4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B64D-3622-4CAD-B525-50E818F5ABEA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>
          <a:xfrm>
            <a:off x="4572000" y="4653136"/>
            <a:ext cx="4172000" cy="179512"/>
          </a:xfrm>
        </p:spPr>
        <p:txBody>
          <a:bodyPr>
            <a:normAutofit fontScale="25000" lnSpcReduction="20000"/>
          </a:bodyPr>
          <a:lstStyle/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468960"/>
          </a:xfrm>
        </p:spPr>
        <p:txBody>
          <a:bodyPr>
            <a:normAutofit/>
          </a:bodyPr>
          <a:lstStyle/>
          <a:p>
            <a:pPr marL="514350" indent="-514350" algn="l">
              <a:buFont typeface="Arial" pitchFamily="34" charset="0"/>
              <a:buChar char="•"/>
            </a:pPr>
            <a:r>
              <a:rPr lang="ca-ES" sz="3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Es poden guanyar diners sent corresponsal?</a:t>
            </a:r>
          </a:p>
          <a:p>
            <a:pPr marL="514350" indent="-514350" algn="l">
              <a:buFont typeface="Arial" pitchFamily="34" charset="0"/>
              <a:buChar char="•"/>
            </a:pPr>
            <a:r>
              <a:rPr lang="ca-ES" sz="3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Què hem de fer per ser corresponsal?</a:t>
            </a:r>
          </a:p>
          <a:p>
            <a:pPr marL="514350" indent="-514350" algn="l">
              <a:buFont typeface="Arial" pitchFamily="34" charset="0"/>
              <a:buChar char="•"/>
            </a:pPr>
            <a:r>
              <a:rPr lang="ca-ES" sz="3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Perquè ens contractaran?</a:t>
            </a:r>
          </a:p>
          <a:p>
            <a:pPr marL="514350" indent="-514350" algn="l">
              <a:buFont typeface="Arial" pitchFamily="34" charset="0"/>
              <a:buChar char="•"/>
            </a:pPr>
            <a:r>
              <a:rPr lang="ca-ES" sz="3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Quin és el nostre futur?</a:t>
            </a:r>
          </a:p>
          <a:p>
            <a:endParaRPr lang="ca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1556792"/>
            <a:ext cx="8229600" cy="1470025"/>
          </a:xfrm>
        </p:spPr>
        <p:txBody>
          <a:bodyPr/>
          <a:lstStyle/>
          <a:p>
            <a:pPr algn="ctr"/>
            <a:r>
              <a:rPr lang="es-ES" b="1" dirty="0" err="1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Quatre</a:t>
            </a:r>
            <a:r>
              <a:rPr lang="es-ES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 preguntes </a:t>
            </a:r>
            <a:r>
              <a:rPr lang="es-ES" b="1" dirty="0" err="1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bàsiques</a:t>
            </a:r>
            <a:r>
              <a:rPr lang="es-ES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 i </a:t>
            </a:r>
            <a:br>
              <a:rPr lang="es-ES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</a:br>
            <a:r>
              <a:rPr lang="es-ES" b="1" dirty="0" smtClean="0">
                <a:solidFill>
                  <a:srgbClr val="FFFF00"/>
                </a:solidFill>
                <a:latin typeface="+mn-lt"/>
                <a:cs typeface="Aharoni" pitchFamily="2" charset="-79"/>
              </a:rPr>
              <a:t>16</a:t>
            </a:r>
            <a:r>
              <a:rPr lang="es-ES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s-ES" b="1" dirty="0" err="1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diapos</a:t>
            </a:r>
            <a:r>
              <a:rPr lang="es-ES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 per </a:t>
            </a:r>
            <a:r>
              <a:rPr lang="es-ES" b="1" dirty="0" err="1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respondre</a:t>
            </a:r>
            <a:endParaRPr lang="es-ES" b="1" dirty="0">
              <a:solidFill>
                <a:srgbClr val="FFFF00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57200" y="1484784"/>
            <a:ext cx="8229600" cy="1491171"/>
          </a:xfrm>
        </p:spPr>
        <p:txBody>
          <a:bodyPr>
            <a:normAutofit fontScale="90000"/>
          </a:bodyPr>
          <a:lstStyle/>
          <a:p>
            <a:pPr algn="ctr"/>
            <a:r>
              <a:rPr lang="ca-ES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¿Es poden guanyar diners sent corresponsal?</a:t>
            </a:r>
            <a:r>
              <a:rPr lang="ca-E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ca-E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</a:br>
            <a:r>
              <a:rPr lang="ca-ES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(</a:t>
            </a:r>
            <a:r>
              <a:rPr lang="ca-ES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La Maruja ens pot fer rics...)</a:t>
            </a:r>
            <a:endParaRPr lang="ca-ES" b="1" dirty="0">
              <a:solidFill>
                <a:srgbClr val="FFFF00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3 Marcador de contenido" descr="maruja foto video.png">
            <a:hlinkClick r:id="rId3"/>
          </p:cNvPr>
          <p:cNvPicPr>
            <a:picLocks noGrp="1" noChangeAspect="1"/>
          </p:cNvPicPr>
          <p:nvPr>
            <p:ph sz="quarter" idx="4294967295"/>
          </p:nvPr>
        </p:nvPicPr>
        <p:blipFill>
          <a:blip r:embed="rId4" cstate="print"/>
          <a:stretch>
            <a:fillRect/>
          </a:stretch>
        </p:blipFill>
        <p:spPr>
          <a:xfrm>
            <a:off x="1475656" y="3190875"/>
            <a:ext cx="6021388" cy="3667125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468960"/>
          </a:xfrm>
        </p:spPr>
        <p:txBody>
          <a:bodyPr>
            <a:normAutofit/>
          </a:bodyPr>
          <a:lstStyle/>
          <a:p>
            <a:pPr marL="742950" indent="-742950" algn="l">
              <a:buFont typeface="Arial" pitchFamily="34" charset="0"/>
              <a:buChar char="•"/>
            </a:pPr>
            <a:r>
              <a:rPr lang="ca-ES" sz="4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Estar </a:t>
            </a:r>
            <a:r>
              <a:rPr lang="ca-ES" sz="4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preparats </a:t>
            </a:r>
            <a:r>
              <a:rPr lang="ca-ES" sz="400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(lògic ¡)</a:t>
            </a:r>
            <a:endParaRPr lang="ca-ES" sz="38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742950" indent="-742950" algn="l">
              <a:buFont typeface="Arial" pitchFamily="34" charset="0"/>
              <a:buChar char="•"/>
            </a:pPr>
            <a:r>
              <a:rPr lang="ca-ES" sz="4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Tenir contactes</a:t>
            </a:r>
          </a:p>
          <a:p>
            <a:pPr marL="742950" indent="-742950" algn="l">
              <a:buFont typeface="Arial" pitchFamily="34" charset="0"/>
              <a:buChar char="•"/>
            </a:pPr>
            <a:r>
              <a:rPr lang="ca-ES" sz="4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Saber moure’ns</a:t>
            </a:r>
          </a:p>
          <a:p>
            <a:pPr marL="742950" indent="-742950" algn="l">
              <a:buFont typeface="Arial" pitchFamily="34" charset="0"/>
              <a:buChar char="•"/>
            </a:pPr>
            <a:r>
              <a:rPr lang="ca-ES" sz="4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Tenir mobilitat</a:t>
            </a:r>
          </a:p>
          <a:p>
            <a:pPr marL="742950" indent="-742950" algn="l">
              <a:buFont typeface="Arial" pitchFamily="34" charset="0"/>
              <a:buChar char="•"/>
            </a:pPr>
            <a:r>
              <a:rPr lang="ca-ES" sz="4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Estar oberts</a:t>
            </a:r>
            <a:endParaRPr lang="ca-ES" sz="4000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Què hem de fer per ser corresponsal?</a:t>
            </a:r>
            <a:r>
              <a:rPr lang="ca-E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ca-E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</a:br>
            <a:endParaRPr lang="ca-E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820888"/>
          </a:xfrm>
        </p:spPr>
        <p:txBody>
          <a:bodyPr>
            <a:normAutofit fontScale="92500" lnSpcReduction="20000"/>
          </a:bodyPr>
          <a:lstStyle/>
          <a:p>
            <a:r>
              <a:rPr lang="ca-ES" sz="36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El corresponsal ha de saber una mica de tot... ¿algú ha llegit la </a:t>
            </a:r>
            <a:r>
              <a:rPr lang="ca-ES" sz="3600" dirty="0" err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Ley</a:t>
            </a:r>
            <a:r>
              <a:rPr lang="ca-ES" sz="36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 de Bases de </a:t>
            </a:r>
            <a:r>
              <a:rPr lang="ca-ES" sz="3600" dirty="0" err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Régimen</a:t>
            </a:r>
            <a:r>
              <a:rPr lang="ca-ES" sz="36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 local?</a:t>
            </a:r>
          </a:p>
          <a:p>
            <a:r>
              <a:rPr lang="ca-ES" sz="36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¿aguantarem la visió d’un cadàver?</a:t>
            </a:r>
            <a:endParaRPr lang="ca-ES" dirty="0"/>
          </a:p>
        </p:txBody>
      </p:sp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La </a:t>
            </a:r>
            <a:r>
              <a:rPr lang="ca-ES" b="1" dirty="0" err="1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transversalitat</a:t>
            </a:r>
            <a:r>
              <a:rPr lang="ca-ES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 és el problema, estúpid ¡</a:t>
            </a:r>
            <a:endParaRPr lang="ca-ES" b="1" i="1" dirty="0">
              <a:solidFill>
                <a:srgbClr val="FFFF00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a-E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Estar preparats significa</a:t>
            </a:r>
            <a:br>
              <a:rPr lang="ca-E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</a:br>
            <a:endParaRPr lang="ca-E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body" idx="1"/>
          </p:nvPr>
        </p:nvSpPr>
        <p:spPr>
          <a:xfrm>
            <a:off x="722313" y="1988840"/>
            <a:ext cx="7772400" cy="4608512"/>
          </a:xfrm>
        </p:spPr>
        <p:txBody>
          <a:bodyPr>
            <a:normAutofit lnSpcReduction="10000"/>
          </a:bodyPr>
          <a:lstStyle/>
          <a:p>
            <a:endParaRPr lang="ca-E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a-ES" sz="2800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Tenir vocació, estar oberts a les novetats</a:t>
            </a:r>
          </a:p>
          <a:p>
            <a:r>
              <a:rPr lang="ca-ES" sz="2800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Tenir capacitació professional</a:t>
            </a:r>
          </a:p>
          <a:p>
            <a:r>
              <a:rPr lang="ca-ES" sz="2800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Tenir gran disponibilitat (24 h x 24 h)</a:t>
            </a:r>
          </a:p>
          <a:p>
            <a:r>
              <a:rPr lang="ca-ES" sz="2800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Tenir mobilitat (cotxe, moto o serveis de transport)</a:t>
            </a:r>
          </a:p>
          <a:p>
            <a:r>
              <a:rPr lang="ca-ES" sz="2800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Gaudir d’una gran capacitat en tecnologies de la informació i comunicació</a:t>
            </a:r>
          </a:p>
          <a:p>
            <a:pPr lvl="1"/>
            <a:r>
              <a:rPr lang="ca-ES" sz="2800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Bon usuari de </a:t>
            </a:r>
            <a:r>
              <a:rPr lang="ca-ES" sz="2800" dirty="0" err="1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word</a:t>
            </a:r>
            <a:r>
              <a:rPr lang="ca-ES" sz="2800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, </a:t>
            </a:r>
            <a:r>
              <a:rPr lang="ca-ES" sz="2800" dirty="0" err="1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internet</a:t>
            </a:r>
            <a:r>
              <a:rPr lang="ca-ES" sz="2800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, gravació i edició </a:t>
            </a:r>
            <a:r>
              <a:rPr lang="ca-ES" sz="2800" dirty="0" err="1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d’audio</a:t>
            </a:r>
            <a:r>
              <a:rPr lang="ca-ES" sz="2800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i TV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4403-B66A-4A71-8EA2-E0A6257E7653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786210"/>
          </a:xfrm>
        </p:spPr>
        <p:txBody>
          <a:bodyPr>
            <a:noAutofit/>
          </a:bodyPr>
          <a:lstStyle/>
          <a:p>
            <a:pPr algn="ctr"/>
            <a:r>
              <a:rPr lang="ca-ES" sz="48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Tenir contactes</a:t>
            </a:r>
            <a:br>
              <a:rPr lang="ca-ES" sz="48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</a:br>
            <a:endParaRPr lang="ca-ES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Què sabem de tenir fonts?</a:t>
            </a:r>
          </a:p>
          <a:p>
            <a:r>
              <a:rPr lang="ca-ES" sz="32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Quines són les fonts del corresponsal?</a:t>
            </a:r>
          </a:p>
          <a:p>
            <a:endParaRPr lang="ca-ES" sz="24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3CBAB-2CEB-44B5-86D0-BC967C5AFF0D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8</a:t>
            </a:fld>
            <a:endParaRPr lang="es-ES"/>
          </a:p>
        </p:txBody>
      </p:sp>
      <p:pic>
        <p:nvPicPr>
          <p:cNvPr id="8" name="7 Imagen" descr="foto pantalla estanis.png">
            <a:hlinkClick r:id="rId3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2924944"/>
            <a:ext cx="4686706" cy="2842507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76673"/>
            <a:ext cx="7772400" cy="936104"/>
          </a:xfrm>
        </p:spPr>
        <p:txBody>
          <a:bodyPr/>
          <a:lstStyle/>
          <a:p>
            <a:pPr algn="ctr"/>
            <a:r>
              <a:rPr lang="ca-ES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Fonts i estratègies</a:t>
            </a:r>
            <a:endParaRPr lang="ca-ES" b="1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body" idx="1"/>
          </p:nvPr>
        </p:nvSpPr>
        <p:spPr>
          <a:xfrm>
            <a:off x="683568" y="1556792"/>
            <a:ext cx="7772400" cy="4337446"/>
          </a:xfrm>
        </p:spPr>
        <p:txBody>
          <a:bodyPr>
            <a:normAutofit lnSpcReduction="10000"/>
          </a:bodyPr>
          <a:lstStyle/>
          <a:p>
            <a:pPr algn="ctr"/>
            <a:r>
              <a:rPr lang="ca-ES" sz="28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Tipologia:</a:t>
            </a:r>
          </a:p>
          <a:p>
            <a:pPr algn="ctr"/>
            <a:endParaRPr lang="ca-ES" sz="2800" dirty="0" smtClean="0">
              <a:solidFill>
                <a:schemeClr val="accent1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marL="514350" indent="-514350">
              <a:buFont typeface="+mj-lt"/>
              <a:buAutoNum type="arabicPeriod"/>
            </a:pPr>
            <a:r>
              <a:rPr lang="ca-ES" sz="28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Institucionals: ajuntaments, corporacions locals, regionals, estatals, europees</a:t>
            </a:r>
          </a:p>
          <a:p>
            <a:pPr marL="514350" indent="-514350">
              <a:buFont typeface="+mj-lt"/>
              <a:buAutoNum type="arabicPeriod"/>
            </a:pPr>
            <a:r>
              <a:rPr lang="ca-ES" sz="28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Socials: clubs, ateneus, sindicats, patronals, col·lectius alternatius...</a:t>
            </a:r>
          </a:p>
          <a:p>
            <a:pPr marL="514350" indent="-514350">
              <a:buFont typeface="+mj-lt"/>
              <a:buAutoNum type="arabicPeriod"/>
            </a:pPr>
            <a:r>
              <a:rPr lang="ca-ES" sz="28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Personals: molt importants, és la gent que informa fora de circuïts i col·lectius organitzats</a:t>
            </a:r>
          </a:p>
          <a:p>
            <a:pPr marL="514350" indent="-514350">
              <a:buFont typeface="+mj-lt"/>
              <a:buAutoNum type="arabicPeriod"/>
            </a:pPr>
            <a:r>
              <a:rPr lang="ca-ES" sz="28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Anònimes: vàlides </a:t>
            </a:r>
            <a:r>
              <a:rPr lang="ca-ES" sz="2800" dirty="0" err="1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pq</a:t>
            </a:r>
            <a:r>
              <a:rPr lang="ca-ES" sz="2800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 et donen pistes</a:t>
            </a:r>
            <a:endParaRPr lang="ca-ES" sz="2800" dirty="0">
              <a:solidFill>
                <a:schemeClr val="accent1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Cal citar la procedència per utilitzar aquest PPoint de Manel López (OPEI/UAB)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AF92-F0B8-4EBC-8E3A-C604D320B9B7}" type="datetime1">
              <a:rPr lang="es-ES" smtClean="0"/>
              <a:pPr/>
              <a:t>14/02/2012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A561-C603-4695-A014-B780B5D38FA4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121</TotalTime>
  <Words>778</Words>
  <Application>Microsoft Office PowerPoint</Application>
  <PresentationFormat>Presentación en pantalla (4:3)</PresentationFormat>
  <Paragraphs>141</Paragraphs>
  <Slides>16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Equidad</vt:lpstr>
      <vt:lpstr>Corresponsals, qui i per a què, ¿hi ha negoci?</vt:lpstr>
      <vt:lpstr>Alerta:  El 80% de les fonts son oficials  (alguna cosa falla)</vt:lpstr>
      <vt:lpstr>Quatre preguntes bàsiques i  16 diapos per respondre</vt:lpstr>
      <vt:lpstr>¿Es poden guanyar diners sent corresponsal? (La Maruja ens pot fer rics...)</vt:lpstr>
      <vt:lpstr>Què hem de fer per ser corresponsal? </vt:lpstr>
      <vt:lpstr>La transversalitat és el problema, estúpid ¡</vt:lpstr>
      <vt:lpstr>Estar preparats significa </vt:lpstr>
      <vt:lpstr> Tenir contactes </vt:lpstr>
      <vt:lpstr>Fonts i estratègies</vt:lpstr>
      <vt:lpstr> Les estratègies</vt:lpstr>
      <vt:lpstr>Qui és més important com a font?</vt:lpstr>
      <vt:lpstr>L’agenda de fonts</vt:lpstr>
      <vt:lpstr>L’agenda de previsions (absolutament personal) </vt:lpstr>
      <vt:lpstr>Perquè ens contractaran per ser corresponsal</vt:lpstr>
      <vt:lpstr>Quin és el nostre futur? </vt:lpstr>
      <vt:lpstr>El futur no és dels que esperen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Corresponsals, qui i per a què</dc:title>
  <dc:creator>manel</dc:creator>
  <cp:lastModifiedBy>manel</cp:lastModifiedBy>
  <cp:revision>15</cp:revision>
  <dcterms:created xsi:type="dcterms:W3CDTF">2012-02-13T12:24:14Z</dcterms:created>
  <dcterms:modified xsi:type="dcterms:W3CDTF">2012-02-14T18:35:34Z</dcterms:modified>
</cp:coreProperties>
</file>